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Noto Serif CJK KR" panose="02020400000000000000" pitchFamily="18" charset="-128"/>
      <p:regular r:id="rId36"/>
    </p:embeddedFont>
    <p:embeddedFont>
      <p:font typeface="Noto Serif CJK KR Medium" panose="02020500000000000000" pitchFamily="18" charset="-128"/>
      <p:bold r:id="rId37"/>
    </p:embeddedFont>
    <p:embeddedFont>
      <p:font typeface="Noto Serif CJK KR SemiBold" panose="02020600000000000000" pitchFamily="18" charset="-128"/>
      <p:bold r:id="rId38"/>
    </p:embeddedFont>
    <p:embeddedFont>
      <p:font typeface="Pretendard Regular" panose="02000503000000020004" pitchFamily="2" charset="-127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10" autoAdjust="0"/>
  </p:normalViewPr>
  <p:slideViewPr>
    <p:cSldViewPr>
      <p:cViewPr varScale="1">
        <p:scale>
          <a:sx n="77" d="100"/>
          <a:sy n="77" d="100"/>
        </p:scale>
        <p:origin x="3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0" y="1524000"/>
            <a:ext cx="9652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0600" y="8699500"/>
            <a:ext cx="22720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100" y="2006600"/>
            <a:ext cx="75692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2006600"/>
            <a:ext cx="75692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12800" y="4191000"/>
            <a:ext cx="16662400" cy="1244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3749"/>
              </a:lnSpc>
            </a:pPr>
            <a:r>
              <a:rPr lang="en-US" sz="7000" b="0" i="0" u="none" strike="noStrike" spc="-100">
                <a:solidFill>
                  <a:srgbClr val="595959"/>
                </a:solidFill>
                <a:latin typeface="Noto Serif CJK KR"/>
              </a:rPr>
              <a:t>AD </a:t>
            </a:r>
            <a:r>
              <a:rPr lang="ko-KR" sz="7000" b="0" i="0" u="none" strike="noStrike" spc="-100">
                <a:solidFill>
                  <a:srgbClr val="595959"/>
                </a:solidFill>
                <a:ea typeface="Noto Serif CJK KR"/>
              </a:rPr>
              <a:t>프로젝트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" y="6756400"/>
            <a:ext cx="16548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9E9E9E"/>
                </a:solidFill>
                <a:latin typeface="Noto Serif CJK KR"/>
              </a:rPr>
              <a:t>27</a:t>
            </a:r>
            <a:r>
              <a:rPr lang="ko-KR" sz="2500" b="0" i="0" u="none" strike="noStrike">
                <a:solidFill>
                  <a:srgbClr val="9E9E9E"/>
                </a:solidFill>
                <a:ea typeface="Noto Serif CJK KR"/>
              </a:rPr>
              <a:t>조</a:t>
            </a:r>
            <a:r>
              <a:rPr lang="en-US" sz="2500" b="0" i="0" u="none" strike="noStrike">
                <a:solidFill>
                  <a:srgbClr val="9E9E9E"/>
                </a:solidFill>
                <a:latin typeface="Noto Serif CJK KR"/>
              </a:rPr>
              <a:t> </a:t>
            </a:r>
            <a:r>
              <a:rPr lang="ko-KR" sz="2500" b="0" i="0" u="none" strike="noStrike">
                <a:solidFill>
                  <a:srgbClr val="9E9E9E"/>
                </a:solidFill>
                <a:ea typeface="Noto Serif CJK KR"/>
              </a:rPr>
              <a:t>윤영광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29000" y="381000"/>
            <a:ext cx="1841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EFEFEF"/>
                </a:solidFill>
                <a:latin typeface="Noto Serif CJK KR"/>
              </a:rPr>
              <a:t>www.miricanvas.com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711200" y="4826000"/>
            <a:ext cx="8191500" cy="439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711200" y="3543300"/>
            <a:ext cx="8191500" cy="104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3797300"/>
            <a:ext cx="679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로그인</a:t>
            </a:r>
            <a:r>
              <a:rPr lang="en-US" sz="30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화면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9588500" y="4826000"/>
            <a:ext cx="8153400" cy="438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9588500" y="3543300"/>
            <a:ext cx="8153400" cy="104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715500" y="3746500"/>
            <a:ext cx="789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로그인</a:t>
            </a:r>
            <a:r>
              <a:rPr lang="en-US" sz="30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후</a:t>
            </a:r>
            <a:r>
              <a:rPr lang="en-US" sz="30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메인</a:t>
            </a:r>
            <a:r>
              <a:rPr lang="en-US" sz="30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화면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" y="5143500"/>
            <a:ext cx="7708900" cy="382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100" y="5143500"/>
            <a:ext cx="7708900" cy="382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79600" y="1968500"/>
            <a:ext cx="14528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Django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로그인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/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로그아웃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390900" y="4762500"/>
            <a:ext cx="2628900" cy="358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83000" y="5334000"/>
            <a:ext cx="20320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@api_view(['POST'])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데코레이터를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사용하여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POST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요청을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처리</a:t>
            </a:r>
          </a:p>
          <a:p>
            <a:pPr lvl="0" algn="ctr">
              <a:lnSpc>
                <a:spcPct val="132800"/>
              </a:lnSpc>
            </a:pPr>
            <a:endParaRPr lang="ko-KR" sz="1600" b="0" i="0" u="none" strike="noStrike">
              <a:solidFill>
                <a:srgbClr val="000000"/>
              </a:solidFill>
              <a:ea typeface="Noto Serif CJK KR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3390900" y="3670300"/>
            <a:ext cx="2628900" cy="88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90900" y="3860800"/>
            <a:ext cx="2628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erif CJK KR Medium"/>
              </a:rPr>
              <a:t>POST </a:t>
            </a:r>
            <a:r>
              <a:rPr lang="ko-KR" sz="2100" b="0" i="0" u="none" strike="noStrike">
                <a:solidFill>
                  <a:srgbClr val="FFFFFF"/>
                </a:solidFill>
                <a:ea typeface="Noto Serif CJK KR Medium"/>
              </a:rPr>
              <a:t>요청</a:t>
            </a:r>
            <a:r>
              <a:rPr lang="en-US" sz="21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erif CJK KR Medium"/>
              </a:rPr>
              <a:t>처리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350000" y="4762500"/>
            <a:ext cx="2628900" cy="358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642100" y="5334000"/>
            <a:ext cx="20320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 201 Created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나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400 Bad Request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등의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HTTP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상태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코드를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통해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응답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상태를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표시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350000" y="3670300"/>
            <a:ext cx="2628900" cy="889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50000" y="3860800"/>
            <a:ext cx="2628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erif CJK KR Medium"/>
              </a:rPr>
              <a:t>HTTP </a:t>
            </a:r>
            <a:r>
              <a:rPr lang="ko-KR" sz="2100" b="0" i="0" u="none" strike="noStrike">
                <a:solidFill>
                  <a:srgbClr val="FFFFFF"/>
                </a:solidFill>
                <a:ea typeface="Noto Serif CJK KR Medium"/>
              </a:rPr>
              <a:t>상태</a:t>
            </a:r>
            <a:r>
              <a:rPr lang="en-US" sz="21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erif CJK KR Medium"/>
              </a:rPr>
              <a:t>코드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9309100" y="4762500"/>
            <a:ext cx="2628900" cy="3581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13900" y="5334000"/>
            <a:ext cx="20320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필수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데이터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(name, message)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가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없는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경우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400 Bad Request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상태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코드와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함께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오류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메시지를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반환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9309100" y="3670300"/>
            <a:ext cx="26289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309100" y="3860800"/>
            <a:ext cx="2628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erif CJK KR Medium"/>
              </a:rPr>
              <a:t>데이터</a:t>
            </a:r>
            <a:r>
              <a:rPr lang="en-US" sz="21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erif CJK KR Medium"/>
              </a:rPr>
              <a:t>검증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2280900" y="4762500"/>
            <a:ext cx="2628900" cy="3581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573000" y="5334000"/>
            <a:ext cx="20320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요청을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처리한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후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결과를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JSON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형식으로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응답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. </a:t>
            </a:r>
          </a:p>
          <a:p>
            <a:pPr lvl="0" algn="ctr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성공적인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요청은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201 Created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상태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코드와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함께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처리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결과를</a:t>
            </a:r>
            <a:r>
              <a:rPr lang="en-US" sz="16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Noto Serif CJK KR Medium"/>
              </a:rPr>
              <a:t>반환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280900" y="3670300"/>
            <a:ext cx="2628900" cy="889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280900" y="3860800"/>
            <a:ext cx="2628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erif CJK KR Medium"/>
              </a:rPr>
              <a:t>응답</a:t>
            </a:r>
            <a:r>
              <a:rPr lang="en-US" sz="21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erif CJK KR Medium"/>
              </a:rPr>
              <a:t>처리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HTTP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요청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/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응답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메시지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3581400" y="3467100"/>
            <a:ext cx="52705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43300" y="3721100"/>
            <a:ext cx="532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Noto Serif CJK KR Medium"/>
              </a:rPr>
              <a:t>POST </a:t>
            </a:r>
            <a:r>
              <a:rPr lang="ko-KR" sz="2300" b="0" i="0" u="none" strike="noStrike">
                <a:solidFill>
                  <a:srgbClr val="FFFFFF"/>
                </a:solidFill>
                <a:ea typeface="Noto Serif CJK KR Medium"/>
              </a:rPr>
              <a:t>요청</a:t>
            </a:r>
            <a:r>
              <a:rPr lang="en-US" sz="23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Noto Serif CJK KR Medium"/>
              </a:rPr>
              <a:t>처리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HTTP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요청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/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응답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메시지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9436100" y="3454400"/>
            <a:ext cx="5270500" cy="889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398000" y="3708400"/>
            <a:ext cx="532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Noto Serif CJK KR Medium"/>
              </a:rPr>
              <a:t>HTTP </a:t>
            </a:r>
            <a:r>
              <a:rPr lang="ko-KR" sz="2300" b="0" i="0" u="none" strike="noStrike">
                <a:solidFill>
                  <a:srgbClr val="FFFFFF"/>
                </a:solidFill>
                <a:ea typeface="Noto Serif CJK KR Medium"/>
              </a:rPr>
              <a:t>상태</a:t>
            </a:r>
            <a:r>
              <a:rPr lang="en-US" sz="23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Noto Serif CJK KR Medium"/>
              </a:rPr>
              <a:t>코드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800" y="5448300"/>
            <a:ext cx="5270500" cy="207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5473700"/>
            <a:ext cx="52705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3390900" y="3657600"/>
            <a:ext cx="52705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65500" y="3911600"/>
            <a:ext cx="532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Noto Serif CJK KR Medium"/>
              </a:rPr>
              <a:t>데이터</a:t>
            </a:r>
            <a:r>
              <a:rPr lang="en-US" sz="23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Noto Serif CJK KR Medium"/>
              </a:rPr>
              <a:t>검증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HTTP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요청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/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응답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메시지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9626600" y="3657600"/>
            <a:ext cx="5270500" cy="889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601200" y="3911600"/>
            <a:ext cx="532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Noto Serif CJK KR Medium"/>
              </a:rPr>
              <a:t>예외</a:t>
            </a:r>
            <a:r>
              <a:rPr lang="en-US" sz="23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Noto Serif CJK KR Medium"/>
              </a:rPr>
              <a:t>처리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00" y="4914900"/>
            <a:ext cx="5270500" cy="320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600" y="4914900"/>
            <a:ext cx="52705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86100" y="3263900"/>
            <a:ext cx="3784600" cy="584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33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레이어</a:t>
            </a:r>
            <a:r>
              <a:rPr lang="en-US" sz="33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분리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44100" y="4660900"/>
            <a:ext cx="81407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947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ea typeface="Noto Serif CJK KR Medium"/>
              </a:rPr>
              <a:t>서비스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oto Serif CJK KR Medium"/>
              </a:rPr>
              <a:t>레이어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oto Serif CJK KR Medium"/>
              </a:rPr>
              <a:t>분리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oto Serif CJK KR Medium"/>
              </a:rPr>
              <a:t> : </a:t>
            </a:r>
            <a:r>
              <a:rPr lang="ko-KR" sz="2200" b="0" i="0" u="none" strike="noStrike" spc="-100">
                <a:solidFill>
                  <a:srgbClr val="000000"/>
                </a:solidFill>
                <a:ea typeface="Noto Serif CJK KR Medium"/>
              </a:rPr>
              <a:t>비즈니스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oto Serif CJK KR Medium"/>
              </a:rPr>
              <a:t>로직을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oto Serif CJK KR Medium"/>
              </a:rPr>
              <a:t>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oto Serif CJK KR Medium"/>
              </a:rPr>
              <a:t>(View)</a:t>
            </a:r>
            <a:r>
              <a:rPr lang="ko-KR" sz="2200" b="0" i="0" u="none" strike="noStrike" spc="-100">
                <a:solidFill>
                  <a:srgbClr val="000000"/>
                </a:solidFill>
                <a:ea typeface="Noto Serif CJK KR Medium"/>
              </a:rPr>
              <a:t>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oto Serif CJK KR Medium"/>
              </a:rPr>
              <a:t>분리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도서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시스템의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레이어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분리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및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4394200"/>
            <a:ext cx="8420100" cy="422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44100" y="5626100"/>
            <a:ext cx="81407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947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000000"/>
                </a:solidFill>
                <a:latin typeface="Noto Serif CJK KR Medium"/>
              </a:rPr>
              <a:t>book_views.py </a:t>
            </a:r>
            <a:r>
              <a:rPr lang="ko-KR" sz="2000" b="0" i="0" u="none" strike="noStrike" spc="-100">
                <a:solidFill>
                  <a:srgbClr val="000000"/>
                </a:solidFill>
                <a:ea typeface="Noto Serif CJK KR Medium"/>
              </a:rPr>
              <a:t>에서도서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oto Serif CJK KR Medium"/>
              </a:rPr>
              <a:t>대출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oto Serif CJK KR Medium"/>
              </a:rPr>
              <a:t>관련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oto Serif CJK KR Medium"/>
              </a:rPr>
              <a:t> API </a:t>
            </a:r>
            <a:r>
              <a:rPr lang="ko-KR" sz="2000" b="0" i="0" u="none" strike="noStrike" spc="-100">
                <a:solidFill>
                  <a:srgbClr val="000000"/>
                </a:solidFill>
                <a:ea typeface="Noto Serif CJK KR Medium"/>
              </a:rPr>
              <a:t>뷰를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oto Serif CJK KR Medium"/>
              </a:rPr>
              <a:t>작성하여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oto Serif CJK KR Medium"/>
              </a:rPr>
              <a:t>클라이언트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oto Serif CJK KR Medium"/>
              </a:rPr>
              <a:t>요청을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oto Serif CJK KR Medium"/>
              </a:rPr>
              <a:t>받아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oto Serif CJK KR Medium"/>
              </a:rPr>
              <a:t>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44100" y="7023100"/>
            <a:ext cx="8140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947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실제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도서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대출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처리는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book_service.py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서비스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레이어에서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수행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44100" y="8001000"/>
            <a:ext cx="8140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947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DB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접근하거나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예외를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처리하는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로직이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여기에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oto Serif CJK KR Medium"/>
              </a:rPr>
              <a:t>포함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90700" y="3225800"/>
            <a:ext cx="5067300" cy="584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Noto Serif CJK KR"/>
              </a:rPr>
              <a:t>ORM</a:t>
            </a: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과</a:t>
            </a:r>
            <a:r>
              <a:rPr lang="en-US" sz="33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데이터베이스</a:t>
            </a:r>
            <a:r>
              <a:rPr lang="en-US" sz="33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도서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시스템의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레이어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분리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및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05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700" y="3009900"/>
            <a:ext cx="8788400" cy="213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400" y="5600700"/>
            <a:ext cx="8509000" cy="426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763500" y="5232400"/>
            <a:ext cx="393700" cy="330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00100" y="4800600"/>
            <a:ext cx="7353300" cy="195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레이어에서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모든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데이터베이스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관련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작업을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처리하고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View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에서는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결과만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반환</a:t>
            </a:r>
          </a:p>
          <a:p>
            <a:pPr lvl="1" algn="l">
              <a:lnSpc>
                <a:spcPct val="122839"/>
              </a:lnSpc>
            </a:pPr>
            <a:endParaRPr lang="ko-KR" sz="2100" b="0" i="0" u="none" strike="noStrike" spc="-100">
              <a:solidFill>
                <a:srgbClr val="595959"/>
              </a:solidFill>
              <a:ea typeface="Noto Serif CJK KR"/>
            </a:endParaRP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ORM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사용하여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도서와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기록을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처리하며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처리도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레이어에서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이루어짐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1400" y="5270500"/>
            <a:ext cx="1943100" cy="304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# book_service.py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74100" y="2755900"/>
            <a:ext cx="1879600" cy="304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# book_view.py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84600" y="4102100"/>
            <a:ext cx="1917700" cy="584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33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도서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시스템의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레이어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분리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및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05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3175000"/>
            <a:ext cx="6172200" cy="309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6654800"/>
            <a:ext cx="8280400" cy="3086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5067300"/>
            <a:ext cx="7353300" cy="1562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레이어에서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발생할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수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있는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예외를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정의하고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처리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정의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예외를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통하여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명확하게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오류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원인을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전달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레이어에서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예외를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처리</a:t>
            </a:r>
          </a:p>
          <a:p>
            <a:pPr lvl="0" algn="l">
              <a:lnSpc>
                <a:spcPct val="122839"/>
              </a:lnSpc>
            </a:pPr>
            <a:endParaRPr lang="ko-KR" sz="2100" b="0" i="0" u="none" strike="noStrike" spc="-100">
              <a:solidFill>
                <a:srgbClr val="595959"/>
              </a:solidFill>
              <a:ea typeface="Noto Serif CJK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90000" y="6324600"/>
            <a:ext cx="1943100" cy="304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# book_service.py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90000" y="2959100"/>
            <a:ext cx="1879600" cy="304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# exceptions.py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054600" y="4787900"/>
            <a:ext cx="8191500" cy="439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5054600" y="3505200"/>
            <a:ext cx="8191500" cy="104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53100" y="3746500"/>
            <a:ext cx="679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도서</a:t>
            </a:r>
            <a:r>
              <a:rPr lang="en-US" sz="30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대출</a:t>
            </a:r>
            <a:r>
              <a:rPr lang="en-US" sz="30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이력이</a:t>
            </a:r>
            <a:r>
              <a:rPr lang="en-US" sz="30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없을</a:t>
            </a:r>
            <a:r>
              <a:rPr lang="en-US" sz="30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Noto Serif CJK KR Medium"/>
              </a:rPr>
              <a:t>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0" y="5105400"/>
            <a:ext cx="7708900" cy="382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79600" y="1968500"/>
            <a:ext cx="14528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예외처리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결과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18500" y="4127500"/>
            <a:ext cx="2324100" cy="584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단위</a:t>
            </a:r>
            <a:r>
              <a:rPr lang="en-US" sz="33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Noto Serif CJK KR"/>
              </a:rPr>
              <a:t>테스트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도서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시스템의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레이어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분리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및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62600" y="5105400"/>
            <a:ext cx="7353300" cy="2349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레이어의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기능을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개별적으로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테스트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각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함수에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대한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테스트를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독립적으로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수행하여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다른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부분에서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발생할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수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있는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오류를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사전에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방지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처리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부분도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테스트하여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예외가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정상적으로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발생하는지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검증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.</a:t>
            </a:r>
          </a:p>
          <a:p>
            <a:pPr lvl="0" algn="l">
              <a:lnSpc>
                <a:spcPct val="122839"/>
              </a:lnSpc>
            </a:pPr>
            <a:endParaRPr lang="en-US" sz="2100" b="0" i="0" u="none" strike="noStrike" spc="-100">
              <a:solidFill>
                <a:srgbClr val="595959"/>
              </a:solidFill>
              <a:latin typeface="Noto Serif CJK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도서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시스템의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레이어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분리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및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05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3276600"/>
            <a:ext cx="8458200" cy="317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600" y="3746500"/>
            <a:ext cx="8369300" cy="2260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79500" y="7137400"/>
            <a:ext cx="7353300" cy="774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Book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이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존재할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때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정확히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조회되는지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확인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성공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케이스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(get_book_by_id)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검증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0300" y="7378700"/>
            <a:ext cx="7353300" cy="35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존재하지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않는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book_id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대해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BookNotFound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발생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확인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739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552700"/>
            <a:ext cx="6096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6261100"/>
            <a:ext cx="609600" cy="596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41500" y="1968500"/>
            <a:ext cx="14592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000000"/>
                </a:solidFill>
                <a:ea typeface="Noto Serif CJK KR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5400000">
            <a:off x="8890000" y="-3429000"/>
            <a:ext cx="508000" cy="1446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416300" y="3657600"/>
            <a:ext cx="12877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클래스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메서드를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활용한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Book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쿼리셋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6449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erif CJK KR"/>
              </a:rPr>
              <a:t>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5400000">
            <a:off x="8890000" y="-2705100"/>
            <a:ext cx="508000" cy="14465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16300" y="4368800"/>
            <a:ext cx="12877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Request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객체를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활용한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파일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업로드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2200" y="43561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erif CJK KR"/>
              </a:rPr>
              <a:t>02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5400000">
            <a:off x="8890000" y="-1993900"/>
            <a:ext cx="508000" cy="14465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416300" y="5080000"/>
            <a:ext cx="12877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Django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의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로그인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/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로그아웃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기능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62200" y="50673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erif CJK KR"/>
              </a:rPr>
              <a:t>03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5400000">
            <a:off x="8890000" y="-1282700"/>
            <a:ext cx="508000" cy="1446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416300" y="5803900"/>
            <a:ext cx="12877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HTTP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요청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/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응답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메시지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62200" y="57912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erif CJK KR"/>
              </a:rPr>
              <a:t>04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5400000">
            <a:off x="8890000" y="-558800"/>
            <a:ext cx="508000" cy="1446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416300" y="6515100"/>
            <a:ext cx="12877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도서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시스템의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레이어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분리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및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62200" y="65024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erif CJK KR"/>
              </a:rPr>
              <a:t>05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5400000">
            <a:off x="8890000" y="152400"/>
            <a:ext cx="508000" cy="14465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362200" y="72263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erif CJK KR"/>
              </a:rPr>
              <a:t>06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5400000">
            <a:off x="8890000" y="863600"/>
            <a:ext cx="508000" cy="14465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416300" y="7950200"/>
            <a:ext cx="1270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나머지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UI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62200" y="79375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erif CJK KR"/>
              </a:rPr>
              <a:t>07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65500" y="7251700"/>
            <a:ext cx="12877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추가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구현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기능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도서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시스템의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서비스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레이어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분리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및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예외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05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3276600"/>
            <a:ext cx="8432800" cy="374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3606800"/>
            <a:ext cx="8458200" cy="2946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79500" y="7366000"/>
            <a:ext cx="7353300" cy="774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도서에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대한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정상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이력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조회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확인성공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케이스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(get_book_by_id)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검증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0300" y="7378700"/>
            <a:ext cx="73533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대출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기록이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없는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경우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, BookHasNoBorrowHistory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예외가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발생하는지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Noto Serif CJK KR"/>
              </a:rPr>
              <a:t>테스트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38300" y="2006600"/>
            <a:ext cx="14528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단위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테스트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결과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013200"/>
            <a:ext cx="1217930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3556000" y="4749800"/>
            <a:ext cx="3403600" cy="4660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924800" y="5689600"/>
            <a:ext cx="2616200" cy="242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자신이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작성한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질문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답변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댓글을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모두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확인</a:t>
            </a:r>
          </a:p>
          <a:p>
            <a:pPr lvl="0" algn="ctr">
              <a:lnSpc>
                <a:spcPct val="132800"/>
              </a:lnSpc>
            </a:pPr>
            <a:endParaRPr lang="ko-KR" sz="2000" b="0" i="0" u="none" strike="noStrike">
              <a:solidFill>
                <a:srgbClr val="000000"/>
              </a:solidFill>
              <a:ea typeface="Noto Serif CJK KR Medium"/>
            </a:endParaRPr>
          </a:p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 login_required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데코레이터로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로그인한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사용자만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접근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가능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3556000" y="3327400"/>
            <a:ext cx="3403600" cy="1155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56000" y="3568700"/>
            <a:ext cx="3403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oto Serif CJK KR Medium"/>
              </a:rPr>
              <a:t>조회수</a:t>
            </a:r>
            <a:r>
              <a:rPr lang="en-US" sz="2700" b="0" i="0" u="none" strike="noStrike">
                <a:solidFill>
                  <a:srgbClr val="FFFFFF"/>
                </a:solidFill>
                <a:latin typeface="Noto Serif CJK KR Medium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Noto Serif CJK KR Medium"/>
              </a:rPr>
              <a:t>추가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7556500" y="4749800"/>
            <a:ext cx="3365500" cy="4660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949700" y="5689600"/>
            <a:ext cx="26289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로그인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상태로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질문을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처음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조회하면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해당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질문의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조회수가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1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씩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증가</a:t>
            </a:r>
          </a:p>
          <a:p>
            <a:pPr lvl="0" algn="ctr">
              <a:lnSpc>
                <a:spcPct val="132800"/>
              </a:lnSpc>
            </a:pPr>
            <a:endParaRPr lang="ko-KR" sz="1900" b="0" i="0" u="none" strike="noStrike">
              <a:solidFill>
                <a:srgbClr val="000000"/>
              </a:solidFill>
              <a:ea typeface="Noto Serif CJK KR Medium"/>
            </a:endParaRPr>
          </a:p>
          <a:p>
            <a:pPr lvl="0" algn="ctr">
              <a:lnSpc>
                <a:spcPct val="1328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세션에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기록하여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중복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조회를</a:t>
            </a:r>
            <a:r>
              <a:rPr lang="en-US" sz="19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Noto Serif CJK KR Medium"/>
              </a:rPr>
              <a:t>방지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7543800" y="3327400"/>
            <a:ext cx="3378200" cy="1143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543800" y="3568700"/>
            <a:ext cx="3378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Noto Serif CJK KR Medium"/>
              </a:rPr>
              <a:t>프로필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1468100" y="4749800"/>
            <a:ext cx="3403600" cy="4660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849100" y="5689600"/>
            <a:ext cx="26289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사용자의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로그인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여부에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따라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동적으로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변화</a:t>
            </a:r>
          </a:p>
          <a:p>
            <a:pPr lvl="0" algn="ctr">
              <a:lnSpc>
                <a:spcPct val="132800"/>
              </a:lnSpc>
            </a:pPr>
            <a:endParaRPr lang="ko-KR" sz="2000" b="0" i="0" u="none" strike="noStrike">
              <a:solidFill>
                <a:srgbClr val="000000"/>
              </a:solidFill>
              <a:ea typeface="Noto Serif CJK KR Medium"/>
            </a:endParaRPr>
          </a:p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로그아웃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버튼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질문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작성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파일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업로드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도서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목록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등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다양한</a:t>
            </a: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메뉴</a:t>
            </a:r>
          </a:p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erif CJK KR Medium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Noto Serif CJK KR Medium"/>
              </a:rPr>
              <a:t>제공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1468100" y="3327400"/>
            <a:ext cx="3403600" cy="1155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68100" y="3568700"/>
            <a:ext cx="3403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Noto Serif CJK KR Medium"/>
              </a:rPr>
              <a:t>Navbar </a:t>
            </a:r>
            <a:r>
              <a:rPr lang="ko-KR" sz="2700" b="0" i="0" u="none" strike="noStrike">
                <a:solidFill>
                  <a:srgbClr val="FFFFFF"/>
                </a:solidFill>
                <a:ea typeface="Noto Serif CJK KR Medium"/>
              </a:rPr>
              <a:t>개선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추가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구현기능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추가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구현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기능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-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조회수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추가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4737100"/>
            <a:ext cx="9867900" cy="2946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95000" y="5207000"/>
            <a:ext cx="7353300" cy="195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로그인한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사용자만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조회수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증가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질문을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때마다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해당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질문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ID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세션에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저장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이후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동일한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동일한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질문을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다시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조회하면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조회수가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증가하지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않음</a:t>
            </a:r>
          </a:p>
          <a:p>
            <a:pPr lvl="0" algn="l">
              <a:lnSpc>
                <a:spcPct val="122839"/>
              </a:lnSpc>
            </a:pPr>
            <a:endParaRPr lang="ko-KR" sz="2100" b="0" i="0" u="none" strike="noStrike" spc="-100">
              <a:solidFill>
                <a:srgbClr val="595959"/>
              </a:solidFill>
              <a:ea typeface="Noto Serif CJK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6100" y="4279900"/>
            <a:ext cx="1879600" cy="304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1700" b="0" i="0" u="none" strike="noStrike" dirty="0">
                <a:solidFill>
                  <a:srgbClr val="595959"/>
                </a:solidFill>
                <a:latin typeface="Noto Serif CJK KR"/>
              </a:rPr>
              <a:t># </a:t>
            </a:r>
            <a:r>
              <a:rPr lang="en-US" sz="1700" b="0" i="0" u="none" strike="noStrike" dirty="0" err="1">
                <a:solidFill>
                  <a:srgbClr val="595959"/>
                </a:solidFill>
                <a:latin typeface="Noto Serif CJK KR"/>
              </a:rPr>
              <a:t>base_views.py</a:t>
            </a:r>
            <a:endParaRPr lang="en-US" sz="1700" b="0" i="0" u="none" strike="noStrike" dirty="0">
              <a:solidFill>
                <a:srgbClr val="595959"/>
              </a:solidFill>
              <a:latin typeface="Noto Serif CJK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82800" y="1993900"/>
            <a:ext cx="13627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조회수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증가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0" y="3492500"/>
            <a:ext cx="135509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추가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구현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기능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-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프로필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3746500"/>
            <a:ext cx="9563100" cy="4889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53700" y="4800600"/>
            <a:ext cx="7353300" cy="2743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로그인한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사용자의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정보를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request.user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통해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확인하고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해당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작성한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질문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답변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댓글을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조회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Question, Answer, Comment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모델을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사용하여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작성한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질문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답변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댓글을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각각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작성일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기준으로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내림차순으로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정렬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 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조회된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데이터를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템플릿에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전달하여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작성한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콘텐츠를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프로필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페이지에서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확인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100" y="3390900"/>
            <a:ext cx="1905000" cy="304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# profile_views.py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1930400"/>
            <a:ext cx="10325100" cy="7708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78000" y="3886200"/>
            <a:ext cx="4102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프로필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2200" y="4838700"/>
            <a:ext cx="5511800" cy="1562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사용자의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아이디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이메일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가입일을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표시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작성한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질문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답변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댓글을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출력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질문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답변은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클릭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가능한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링크로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클릭하면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 </a:t>
            </a:r>
          </a:p>
          <a:p>
            <a:pPr lvl="0" algn="l">
              <a:lnSpc>
                <a:spcPct val="122839"/>
              </a:lnSpc>
            </a:pP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   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해당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상세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페이지로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이동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추가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구현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기능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- Navbar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개선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819400"/>
            <a:ext cx="7988300" cy="7010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42500" y="5118100"/>
            <a:ext cx="7353300" cy="2349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로그인된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경우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이름과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“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로그인됨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”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표시가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나타나며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 </a:t>
            </a:r>
          </a:p>
          <a:p>
            <a:pPr lvl="0" algn="l">
              <a:lnSpc>
                <a:spcPct val="122839"/>
              </a:lnSpc>
            </a:pP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   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로그아웃을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할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수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있는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메뉴가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제공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 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로그인한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사용자에게만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메뉴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항목들이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표시됨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.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이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메뉴는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드롭다운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형태로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다양한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기능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선택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가능</a:t>
            </a:r>
          </a:p>
          <a:p>
            <a:pPr marL="342900" lvl="0" indent="-342900" algn="l">
              <a:lnSpc>
                <a:spcPct val="122839"/>
              </a:lnSpc>
              <a:buClr>
                <a:srgbClr val="595959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 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로그인하지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않은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상태에서는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로그인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버튼만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표시되며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,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클릭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로그인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페이지로</a:t>
            </a:r>
            <a:r>
              <a:rPr lang="en-US" sz="2100" b="0" i="0" u="none" strike="noStrike" spc="-100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100" b="0" i="0" u="none" strike="noStrike" spc="-100">
                <a:solidFill>
                  <a:srgbClr val="595959"/>
                </a:solidFill>
                <a:ea typeface="Noto Serif CJK KR"/>
              </a:rPr>
              <a:t>이동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6451600"/>
            <a:ext cx="13284200" cy="345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00" y="2311400"/>
            <a:ext cx="13271500" cy="346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099300" y="1066800"/>
            <a:ext cx="4102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개선된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Navbar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1900" y="1981200"/>
            <a:ext cx="1625600" cy="304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로그인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했을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경우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1900" y="5994400"/>
            <a:ext cx="1905000" cy="304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로그아웃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됐을</a:t>
            </a:r>
            <a:r>
              <a:rPr lang="en-US" sz="17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Noto Serif CJK KR"/>
              </a:rPr>
              <a:t>경우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362200"/>
            <a:ext cx="13779500" cy="723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22500" y="1485900"/>
            <a:ext cx="4102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나머지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UI -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메인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화면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0" y="381000"/>
            <a:ext cx="1841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EFEFEF"/>
                </a:solidFill>
                <a:latin typeface="Noto Serif CJK KR"/>
              </a:rPr>
              <a:t>www.miricanvas.com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클래스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메서드를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활용한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Book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쿼리셋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- shell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에서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출력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테스트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결과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확인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900" y="3505200"/>
            <a:ext cx="4089400" cy="636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800" y="5562600"/>
            <a:ext cx="7226300" cy="154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20700" y="1524000"/>
            <a:ext cx="546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57700" y="2908300"/>
            <a:ext cx="1968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get_all_books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2000" y="4965700"/>
            <a:ext cx="32512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get_books_by_author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362200"/>
            <a:ext cx="13779500" cy="7251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22500" y="1485900"/>
            <a:ext cx="4102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나머지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UI -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로그인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324100"/>
            <a:ext cx="13766800" cy="7251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22500" y="1485900"/>
            <a:ext cx="4102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나머지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UI -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회원가입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324100"/>
            <a:ext cx="13855700" cy="7251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22500" y="1485900"/>
            <a:ext cx="4102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나머지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UI -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질문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상세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324100"/>
            <a:ext cx="13843000" cy="7277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22500" y="1485900"/>
            <a:ext cx="4102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나머지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UI -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질문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등록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324100"/>
            <a:ext cx="13614400" cy="7226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00300" y="1485900"/>
            <a:ext cx="3721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나머지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UI -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도서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목록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0" y="381000"/>
            <a:ext cx="1841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EFEFEF"/>
                </a:solidFill>
                <a:latin typeface="Noto Serif CJK KR"/>
              </a:rPr>
              <a:t>www.miricanvas.com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클래스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메서드를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활용한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Book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쿼리셋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- shell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에서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출력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테스트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결과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확인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00" y="3492500"/>
            <a:ext cx="6057900" cy="622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200" y="3492500"/>
            <a:ext cx="4457700" cy="624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20700" y="1524000"/>
            <a:ext cx="546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92500" y="3073400"/>
            <a:ext cx="4038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get_books_by_title_keyword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75900" y="3073400"/>
            <a:ext cx="4165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get_books_ordered_by_title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0" y="381000"/>
            <a:ext cx="1841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EFEFEF"/>
                </a:solidFill>
                <a:latin typeface="Noto Serif CJK KR"/>
              </a:rPr>
              <a:t>www.miricanvas.com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72100" y="6413500"/>
            <a:ext cx="7556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클래스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메서드를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활용한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Book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쿼리셋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처리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- Book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모델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클래스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정의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90100" y="3530600"/>
            <a:ext cx="81788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Noto Serif CJK KR SemiBold"/>
              </a:rPr>
              <a:t>Book </a:t>
            </a:r>
            <a:r>
              <a:rPr lang="ko-KR" sz="2500" b="0" i="0" u="none" strike="noStrike">
                <a:solidFill>
                  <a:srgbClr val="595959"/>
                </a:solidFill>
                <a:ea typeface="Noto Serif CJK KR SemiBold"/>
              </a:rPr>
              <a:t>모델</a:t>
            </a:r>
            <a:r>
              <a:rPr lang="en-US" sz="2500" b="0" i="0" u="none" strike="noStrike">
                <a:solidFill>
                  <a:srgbClr val="595959"/>
                </a:solidFill>
                <a:latin typeface="Noto Serif CJK KR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Noto Serif CJK KR SemiBold"/>
              </a:rPr>
              <a:t>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0100" y="4203700"/>
            <a:ext cx="81788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제목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(title): CharField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저자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(author): CharField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0100" y="5486400"/>
            <a:ext cx="81788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Noto Serif CJK KR SemiBold"/>
              </a:rPr>
              <a:t>클래스</a:t>
            </a:r>
            <a:r>
              <a:rPr lang="en-US" sz="2500" b="0" i="0" u="none" strike="noStrike">
                <a:solidFill>
                  <a:srgbClr val="595959"/>
                </a:solidFill>
                <a:latin typeface="Noto Serif CJK KR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Noto Serif CJK KR SemiBold"/>
              </a:rPr>
              <a:t>메서드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0100" y="6159500"/>
            <a:ext cx="83439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get_all_books :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전체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책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목록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반환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get_books_by_author :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특정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저자의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책만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반환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get_books_by_title_keyword :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제목에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키워드가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포함된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책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반환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get_books_ordered_by_title :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제목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순으로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정렬된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책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목록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반환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05100"/>
            <a:ext cx="8737600" cy="7340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0700" y="1524000"/>
            <a:ext cx="546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0" y="381000"/>
            <a:ext cx="1841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EFEFEF"/>
                </a:solidFill>
                <a:latin typeface="Noto Serif CJK KR"/>
              </a:rPr>
              <a:t>www.miricanvas.com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72100" y="6413500"/>
            <a:ext cx="7556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Request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객체를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활용한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파일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업로드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- Request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객체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실습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797300"/>
            <a:ext cx="6654800" cy="594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3797300"/>
            <a:ext cx="6858000" cy="594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03600" y="3124200"/>
            <a:ext cx="24257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000000"/>
                </a:solidFill>
                <a:latin typeface="Pretendard Regular"/>
              </a:rPr>
              <a:t>GET </a:t>
            </a:r>
            <a:r>
              <a:rPr lang="ko-KR" sz="39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  <a:r>
              <a:rPr lang="en-US" sz="39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42800" y="3124200"/>
            <a:ext cx="27940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000000"/>
                </a:solidFill>
                <a:latin typeface="Pretendard Regular"/>
              </a:rPr>
              <a:t>POST </a:t>
            </a:r>
            <a:r>
              <a:rPr lang="ko-KR" sz="39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0" y="381000"/>
            <a:ext cx="1841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EFEFEF"/>
                </a:solidFill>
                <a:latin typeface="Noto Serif CJK KR"/>
              </a:rPr>
              <a:t>www.miricanvas.com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72100" y="6413500"/>
            <a:ext cx="7556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Request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객체를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활용한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파일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업로드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- UploadFile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모델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클래스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정의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90100" y="3467100"/>
            <a:ext cx="82296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Noto Serif CJK KR SemiBold"/>
              </a:rPr>
              <a:t>UploadFile </a:t>
            </a:r>
            <a:r>
              <a:rPr lang="ko-KR" sz="2500" b="0" i="0" u="none" strike="noStrike">
                <a:solidFill>
                  <a:srgbClr val="595959"/>
                </a:solidFill>
                <a:ea typeface="Noto Serif CJK KR SemiBold"/>
              </a:rPr>
              <a:t>모델</a:t>
            </a:r>
            <a:r>
              <a:rPr lang="en-US" sz="2500" b="0" i="0" u="none" strike="noStrike">
                <a:solidFill>
                  <a:srgbClr val="595959"/>
                </a:solidFill>
                <a:latin typeface="Noto Serif CJK KR Semi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Noto Serif CJK KR SemiBold"/>
              </a:rPr>
              <a:t>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0100" y="4203700"/>
            <a:ext cx="8178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제목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(title): CharField 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파일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(file): FileField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업로드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시간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(upload_time): DateTimeField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0100" y="5486400"/>
            <a:ext cx="81788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Noto Serif CJK KR SemiBold"/>
              </a:rPr>
              <a:t>구성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0100" y="6159500"/>
            <a:ext cx="83439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title :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파일을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업로드할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때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제목을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저장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file :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사용자가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업로드한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파일을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저장하는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필드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upload_time :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파일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업로드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시간을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자동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저장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upload_to='uploads/'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를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통하여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media/uploads/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폴더에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저장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- __str__ :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관리자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페이지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등에서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제목을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표시할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수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있도록</a:t>
            </a:r>
            <a:r>
              <a:rPr lang="en-US" sz="22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Noto Serif CJK KR"/>
              </a:rPr>
              <a:t>정의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70400"/>
            <a:ext cx="9144000" cy="2971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2413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0" y="381000"/>
            <a:ext cx="1841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EFEFEF"/>
                </a:solidFill>
                <a:latin typeface="Noto Serif CJK KR"/>
              </a:rPr>
              <a:t>www.miricanvas.com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Request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객체를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활용한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파일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업로드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-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파일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업로드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테스트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0" y="5588000"/>
            <a:ext cx="1130300" cy="96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5700" y="2984500"/>
            <a:ext cx="48514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5100" y="4368800"/>
            <a:ext cx="4051300" cy="340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228600"/>
            <a:ext cx="18554700" cy="105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10058400"/>
            <a:ext cx="185547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0" y="381000"/>
            <a:ext cx="1841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EFEFEF"/>
                </a:solidFill>
                <a:latin typeface="Noto Serif CJK KR"/>
              </a:rPr>
              <a:t>www.miricanvas.com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6400" y="1422400"/>
            <a:ext cx="1752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         Django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의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로그인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/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로그아웃</a:t>
            </a:r>
            <a:r>
              <a:rPr lang="en-US" sz="3000" b="0" i="0" u="none" strike="noStrike">
                <a:solidFill>
                  <a:srgbClr val="595959"/>
                </a:solidFill>
                <a:latin typeface="Noto Serif CJK KR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Noto Serif CJK KR"/>
              </a:rPr>
              <a:t>기능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4200" y="2641600"/>
            <a:ext cx="19596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435100"/>
            <a:ext cx="5588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2844800"/>
            <a:ext cx="8801100" cy="7226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0700" y="1524000"/>
            <a:ext cx="546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erif CJK KR Medium"/>
              </a:rPr>
              <a:t>03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521700" y="6731000"/>
            <a:ext cx="4406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912600" y="3975100"/>
            <a:ext cx="5054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django.contrib.auth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의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기본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인증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시스템으로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로그인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/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로그아웃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기능을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제공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0" y="3975100"/>
            <a:ext cx="1905000" cy="558800"/>
          </a:xfrm>
          <a:prstGeom prst="rect">
            <a:avLst/>
          </a:prstGeom>
          <a:effectLst>
            <a:outerShdw blurRad="15549" dist="17194" dir="2700000">
              <a:srgbClr val="000000">
                <a:alpha val="16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1899900" y="5448300"/>
            <a:ext cx="5207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로그인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시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AuthenticationForm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을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사용해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 </a:t>
            </a:r>
          </a:p>
          <a:p>
            <a:pPr lvl="0" algn="l">
              <a:lnSpc>
                <a:spcPct val="129479"/>
              </a:lnSpc>
            </a:pP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사용자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정보를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검증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5448300"/>
            <a:ext cx="1905000" cy="558800"/>
          </a:xfrm>
          <a:prstGeom prst="rect">
            <a:avLst/>
          </a:prstGeom>
          <a:effectLst>
            <a:outerShdw blurRad="15549" dist="17194" dir="2700000">
              <a:srgbClr val="000000">
                <a:alpha val="16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1912600" y="7010400"/>
            <a:ext cx="54737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인증이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성공하면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login()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함수를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호출해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세션을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생성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6908800"/>
            <a:ext cx="1905000" cy="558800"/>
          </a:xfrm>
          <a:prstGeom prst="rect">
            <a:avLst/>
          </a:prstGeom>
          <a:effectLst>
            <a:outerShdw blurRad="15549" dist="17194" dir="2700000">
              <a:srgbClr val="000000">
                <a:alpha val="16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9906000" y="7048500"/>
            <a:ext cx="1638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erif CJK KR Medium"/>
              </a:rPr>
              <a:t>3</a:t>
            </a:r>
            <a:r>
              <a:rPr lang="ko-KR" sz="1400" b="0" i="0" u="none" strike="noStrike">
                <a:solidFill>
                  <a:srgbClr val="FFFFFF"/>
                </a:solidFill>
                <a:ea typeface="Noto Serif CJK KR Medium"/>
              </a:rPr>
              <a:t>단계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99900" y="8496300"/>
            <a:ext cx="57404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로그아웃은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logout()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함수를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사용해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현재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세션을</a:t>
            </a:r>
            <a:r>
              <a:rPr lang="en-US" sz="1900" b="0" i="0" u="none" strike="noStrike" spc="-100">
                <a:solidFill>
                  <a:srgbClr val="000000"/>
                </a:solidFill>
                <a:latin typeface="Noto Serif CJK KR Medium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Noto Serif CJK KR Medium"/>
              </a:rPr>
              <a:t>종료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8382000"/>
            <a:ext cx="1905000" cy="558800"/>
          </a:xfrm>
          <a:prstGeom prst="rect">
            <a:avLst/>
          </a:prstGeom>
          <a:effectLst>
            <a:outerShdw blurRad="15549" dist="17194" dir="2700000">
              <a:srgbClr val="000000">
                <a:alpha val="16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9906000" y="8509000"/>
            <a:ext cx="1638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erif CJK KR Medium"/>
              </a:rPr>
              <a:t>4</a:t>
            </a:r>
            <a:r>
              <a:rPr lang="ko-KR" sz="1400" b="0" i="0" u="none" strike="noStrike">
                <a:solidFill>
                  <a:srgbClr val="FFFFFF"/>
                </a:solidFill>
                <a:ea typeface="Noto Serif CJK KR Medium"/>
              </a:rPr>
              <a:t>단계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06000" y="4089400"/>
            <a:ext cx="1638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erif CJK KR Medium"/>
              </a:rPr>
              <a:t>1</a:t>
            </a:r>
            <a:r>
              <a:rPr lang="ko-KR" sz="1400" b="0" i="0" u="none" strike="noStrike">
                <a:solidFill>
                  <a:srgbClr val="FFFFFF"/>
                </a:solidFill>
                <a:ea typeface="Noto Serif CJK KR Medium"/>
              </a:rPr>
              <a:t>단계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06000" y="5575300"/>
            <a:ext cx="1638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erif CJK KR Medium"/>
              </a:rPr>
              <a:t>2</a:t>
            </a:r>
            <a:r>
              <a:rPr lang="ko-KR" sz="1400" b="0" i="0" u="none" strike="noStrike">
                <a:solidFill>
                  <a:srgbClr val="FFFFFF"/>
                </a:solidFill>
                <a:ea typeface="Noto Serif CJK KR Medium"/>
              </a:rPr>
              <a:t>단계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</Words>
  <Application>Microsoft Macintosh PowerPoint</Application>
  <PresentationFormat>사용자 지정</PresentationFormat>
  <Paragraphs>183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Calibri</vt:lpstr>
      <vt:lpstr>Noto Serif CJK KR Medium</vt:lpstr>
      <vt:lpstr>Arial</vt:lpstr>
      <vt:lpstr>Pretendard Regular</vt:lpstr>
      <vt:lpstr>Noto Serif CJK KR</vt:lpstr>
      <vt:lpstr>Noto Serif CJK KR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윤영광(학부생-소프트웨어전공)</cp:lastModifiedBy>
  <cp:revision>1</cp:revision>
  <dcterms:created xsi:type="dcterms:W3CDTF">2006-08-16T00:00:00Z</dcterms:created>
  <dcterms:modified xsi:type="dcterms:W3CDTF">2025-06-14T09:36:27Z</dcterms:modified>
</cp:coreProperties>
</file>